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4"/>
  </p:notesMasterIdLst>
  <p:sldIdLst>
    <p:sldId id="256" r:id="rId2"/>
    <p:sldId id="263" r:id="rId3"/>
    <p:sldId id="265" r:id="rId4"/>
    <p:sldId id="257" r:id="rId5"/>
    <p:sldId id="258" r:id="rId6"/>
    <p:sldId id="259" r:id="rId7"/>
    <p:sldId id="260" r:id="rId8"/>
    <p:sldId id="267" r:id="rId9"/>
    <p:sldId id="261" r:id="rId10"/>
    <p:sldId id="262" r:id="rId11"/>
    <p:sldId id="26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8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9DDBE-B9C9-4365-BD13-CB2A72C7B1FA}" type="datetimeFigureOut">
              <a:rPr lang="en-ZA" smtClean="0"/>
              <a:t>2026/01/30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E1E0A-E875-44CC-8584-4273441B4CA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54954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E1E0A-E875-44CC-8584-4273441B4CAD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38528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1734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55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.cloud.ibm.com/learning/en/courses/quantum-machine-learning" TargetMode="External"/><Relationship Id="rId2" Type="http://schemas.openxmlformats.org/officeDocument/2006/relationships/hyperlink" Target="https://www.kaggle.com/datasets/divyansh22/dummy-astronomy-data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esahubble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FEFA9-5BA5-94EF-D80E-A032431C34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7528" y="1032764"/>
            <a:ext cx="4308672" cy="3224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Classifying stars and galaxies using a Classical-Quantum neural network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DB7A1-E8C7-1747-D2B4-1779D9429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1"/>
          <a:stretch>
            <a:fillRect/>
          </a:stretch>
        </p:blipFill>
        <p:spPr>
          <a:xfrm>
            <a:off x="20" y="10"/>
            <a:ext cx="6931132" cy="6857990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505F747-9265-A66F-B6FB-8BA341197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5489814"/>
            <a:ext cx="1056280" cy="1056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578F14-B4EC-C58E-4D56-7FEF6433B104}"/>
              </a:ext>
            </a:extLst>
          </p:cNvPr>
          <p:cNvSpPr txBox="1"/>
          <p:nvPr/>
        </p:nvSpPr>
        <p:spPr>
          <a:xfrm>
            <a:off x="7479399" y="5489814"/>
            <a:ext cx="2212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SAQuTi Internship</a:t>
            </a:r>
          </a:p>
          <a:p>
            <a:r>
              <a:rPr lang="en-ZA" dirty="0"/>
              <a:t>07-31 January 2026</a:t>
            </a:r>
          </a:p>
          <a:p>
            <a:r>
              <a:rPr lang="en-ZA" dirty="0"/>
              <a:t>Sam Snyman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B595B-E4DB-60A4-D27A-457717C2CD5C}"/>
              </a:ext>
            </a:extLst>
          </p:cNvPr>
          <p:cNvSpPr txBox="1"/>
          <p:nvPr/>
        </p:nvSpPr>
        <p:spPr>
          <a:xfrm>
            <a:off x="160423" y="6022545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Host:</a:t>
            </a:r>
          </a:p>
          <a:p>
            <a:r>
              <a:rPr lang="en-ZA" b="1" dirty="0">
                <a:solidFill>
                  <a:schemeClr val="bg1"/>
                </a:solidFill>
              </a:rPr>
              <a:t>IBM Research Africa </a:t>
            </a:r>
          </a:p>
        </p:txBody>
      </p:sp>
    </p:spTree>
    <p:extLst>
      <p:ext uri="{BB962C8B-B14F-4D97-AF65-F5344CB8AC3E}">
        <p14:creationId xmlns:p14="http://schemas.microsoft.com/office/powerpoint/2010/main" val="34758663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EC18B-61BF-FFCD-86C6-0CF05914E5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1" r="33314"/>
          <a:stretch>
            <a:fillRect/>
          </a:stretch>
        </p:blipFill>
        <p:spPr>
          <a:xfrm>
            <a:off x="-4704" y="10"/>
            <a:ext cx="5696712" cy="685799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F7017262-EEEC-4F5E-917D-A55E68A11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375" y="-480370"/>
            <a:ext cx="4735963" cy="569671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479B2-2D12-611E-442D-0DE0F1584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319" y="1168401"/>
            <a:ext cx="4023360" cy="26714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Discussion</a:t>
            </a:r>
            <a:br>
              <a:rPr lang="en-US" sz="4400" dirty="0">
                <a:solidFill>
                  <a:srgbClr val="FFFFFF"/>
                </a:solidFill>
              </a:rPr>
            </a:br>
            <a:br>
              <a:rPr lang="en-US" sz="4400" dirty="0">
                <a:solidFill>
                  <a:srgbClr val="FFFFFF"/>
                </a:solidFill>
              </a:rPr>
            </a:b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A3EDAAA-869E-4AA2-A7CE-BF2C0259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18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6DC99B-C4BB-C9F6-46ED-FFDA12176E3F}"/>
                  </a:ext>
                </a:extLst>
              </p:cNvPr>
              <p:cNvSpPr txBox="1"/>
              <p:nvPr/>
            </p:nvSpPr>
            <p:spPr>
              <a:xfrm>
                <a:off x="6242960" y="1031002"/>
                <a:ext cx="5288049" cy="52669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lnSpc>
                    <a:spcPct val="110000"/>
                  </a:lnSpc>
                  <a:spcAft>
                    <a:spcPts val="600"/>
                  </a:spcAft>
                  <a:buSzPct val="87000"/>
                </a:pPr>
                <a:r>
                  <a:rPr lang="en-US" dirty="0"/>
                  <a:t>Using the Classical-Quantum Workflow yielded an </a:t>
                </a:r>
                <a:r>
                  <a:rPr lang="en-US" b="1" dirty="0">
                    <a:solidFill>
                      <a:schemeClr val="accent1"/>
                    </a:solidFill>
                  </a:rPr>
                  <a:t>F1-score on-par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the pure Classical workflow.</a:t>
                </a:r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  <a:buSzPct val="87000"/>
                </a:pPr>
                <a:endParaRPr lang="en-US" dirty="0"/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  <a:buSzPct val="87000"/>
                </a:pPr>
                <a:r>
                  <a:rPr lang="en-US" dirty="0"/>
                  <a:t>This is a combination of:</a:t>
                </a:r>
              </a:p>
              <a:p>
                <a:pPr marL="342900" indent="-342900">
                  <a:lnSpc>
                    <a:spcPct val="110000"/>
                  </a:lnSpc>
                  <a:spcAft>
                    <a:spcPts val="600"/>
                  </a:spcAft>
                  <a:buSzPct val="87000"/>
                  <a:buFont typeface="+mj-lt"/>
                  <a:buAutoNum type="arabicPeriod"/>
                </a:pPr>
                <a:r>
                  <a:rPr lang="en-US" dirty="0"/>
                  <a:t>Being able to avoid some classical compression through </a:t>
                </a:r>
                <a:r>
                  <a:rPr lang="en-US" b="1" dirty="0"/>
                  <a:t>Amplitude encoding</a:t>
                </a:r>
                <a:r>
                  <a:rPr lang="en-US" dirty="0"/>
                  <a:t>, which allows you to encode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features onto n qubits</a:t>
                </a:r>
              </a:p>
              <a:p>
                <a:pPr marL="342900" indent="-342900">
                  <a:lnSpc>
                    <a:spcPct val="110000"/>
                  </a:lnSpc>
                  <a:spcAft>
                    <a:spcPts val="600"/>
                  </a:spcAft>
                  <a:buSzPct val="87000"/>
                  <a:buFont typeface="+mj-lt"/>
                  <a:buAutoNum type="arabicPeriod"/>
                </a:pPr>
                <a:r>
                  <a:rPr lang="en-US" dirty="0"/>
                  <a:t>And the </a:t>
                </a:r>
                <a:r>
                  <a:rPr lang="en-US" b="1" dirty="0"/>
                  <a:t>Efficient_SU2 ansatz </a:t>
                </a:r>
                <a:r>
                  <a:rPr lang="en-US" dirty="0"/>
                  <a:t>which captures highly nonlinear features with its full entanglement scheme.</a:t>
                </a:r>
              </a:p>
              <a:p>
                <a:pPr marL="342900" indent="-342900">
                  <a:lnSpc>
                    <a:spcPct val="110000"/>
                  </a:lnSpc>
                  <a:spcAft>
                    <a:spcPts val="600"/>
                  </a:spcAft>
                  <a:buSzPct val="87000"/>
                  <a:buFont typeface="+mj-lt"/>
                  <a:buAutoNum type="arabicPeriod"/>
                </a:pPr>
                <a:endParaRPr lang="en-US" dirty="0"/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  <a:buSzPct val="87000"/>
                </a:pPr>
                <a:r>
                  <a:rPr lang="en-US" dirty="0"/>
                  <a:t>But a higher F1-score is still desired.</a:t>
                </a:r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  <a:buSzPct val="87000"/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6DC99B-C4BB-C9F6-46ED-FFDA12176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960" y="1031002"/>
                <a:ext cx="5288049" cy="5266922"/>
              </a:xfrm>
              <a:prstGeom prst="rect">
                <a:avLst/>
              </a:prstGeom>
              <a:blipFill>
                <a:blip r:embed="rId3"/>
                <a:stretch>
                  <a:fillRect l="-922" t="-57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2154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62637C-C915-87F7-EF29-755116A23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336F75-FAD5-4D49-3C29-280436A5E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7AD8DF-C6A3-0982-0EF0-3CCD4614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D0A97-BA57-83F5-9493-F7CAF73B50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4" r="18446"/>
          <a:stretch>
            <a:fillRect/>
          </a:stretch>
        </p:blipFill>
        <p:spPr>
          <a:xfrm>
            <a:off x="0" y="10"/>
            <a:ext cx="56967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B9FECC9-C57D-6414-D4F0-EADA8EAB6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375" y="-480370"/>
            <a:ext cx="4735963" cy="569671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51DFE5-D340-5445-61F8-F349585E7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319" y="1178561"/>
            <a:ext cx="4023360" cy="26714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Discussion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Future work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C9224AC-A0BE-4C79-4120-18B0EB70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18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51D81D6-44D9-D5A1-9D83-91B103B518D2}"/>
              </a:ext>
            </a:extLst>
          </p:cNvPr>
          <p:cNvSpPr txBox="1"/>
          <p:nvPr/>
        </p:nvSpPr>
        <p:spPr>
          <a:xfrm>
            <a:off x="5866858" y="519366"/>
            <a:ext cx="6154994" cy="6661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sz="1600" b="1" dirty="0"/>
              <a:t>There are directions </a:t>
            </a:r>
            <a:r>
              <a:rPr lang="en-US" sz="1600" dirty="0"/>
              <a:t>to </a:t>
            </a:r>
            <a:r>
              <a:rPr lang="en-US" sz="1600" b="1" dirty="0">
                <a:solidFill>
                  <a:schemeClr val="accent1"/>
                </a:solidFill>
              </a:rPr>
              <a:t>look for a higher F1-score</a:t>
            </a:r>
            <a:r>
              <a:rPr lang="en-US" sz="1600" b="1" dirty="0"/>
              <a:t>: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sz="1600" b="1" dirty="0"/>
              <a:t>1. Use more complex data</a:t>
            </a:r>
          </a:p>
          <a:p>
            <a:pPr marL="800100" lvl="1" indent="-34290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Ø"/>
            </a:pPr>
            <a:r>
              <a:rPr lang="en-US" sz="1400" dirty="0"/>
              <a:t>The images are fairly simple (centred white spot)</a:t>
            </a:r>
          </a:p>
          <a:p>
            <a:pPr marL="800100" lvl="1" indent="-34290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Ø"/>
            </a:pPr>
            <a:r>
              <a:rPr lang="en-US" sz="1400" dirty="0"/>
              <a:t>In the future, explore datasets that are more likely to be improved by Quantum ML</a:t>
            </a:r>
          </a:p>
          <a:p>
            <a:pPr marL="800100" lvl="1" indent="-34290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Ø"/>
            </a:pPr>
            <a:r>
              <a:rPr lang="en-US" sz="1400" dirty="0"/>
              <a:t>E.g. </a:t>
            </a:r>
            <a:r>
              <a:rPr lang="en-GB" sz="1400" dirty="0"/>
              <a:t>Datasets with highly non-linear or high-order feature interactions (more complex celestial body datasets)</a:t>
            </a:r>
          </a:p>
          <a:p>
            <a:pPr marL="800100" lvl="1" indent="-34290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Ø"/>
            </a:pPr>
            <a:r>
              <a:rPr lang="en-US" sz="1400" dirty="0"/>
              <a:t>Could develop a model that determines whether a dataset is suitable to be improved by QML</a:t>
            </a:r>
          </a:p>
          <a:p>
            <a:pPr marL="800100" lvl="1" indent="-34290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Ø"/>
            </a:pPr>
            <a:endParaRPr lang="en-US" sz="1400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sz="1600" b="1" dirty="0"/>
              <a:t>2. Hardware and </a:t>
            </a:r>
            <a:r>
              <a:rPr lang="en-US" sz="1600" b="1"/>
              <a:t>circuit improvements</a:t>
            </a:r>
            <a:endParaRPr lang="en-US" sz="1600" b="1" dirty="0"/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Ø"/>
            </a:pPr>
            <a:r>
              <a:rPr lang="en-US" sz="1600" dirty="0"/>
              <a:t>Can’t take the entire image into a QNN with </a:t>
            </a:r>
            <a:r>
              <a:rPr lang="en-US" sz="1600" b="1" dirty="0"/>
              <a:t>hardware accessible in this research</a:t>
            </a:r>
            <a:r>
              <a:rPr lang="en-US" sz="1600" dirty="0"/>
              <a:t>. Too many qubits would be required; needs to be</a:t>
            </a:r>
            <a:r>
              <a:rPr lang="en-US" sz="1600" b="1" dirty="0"/>
              <a:t> compressed </a:t>
            </a:r>
            <a:r>
              <a:rPr lang="en-US" sz="1600" dirty="0"/>
              <a:t>first.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Ø"/>
            </a:pPr>
            <a:r>
              <a:rPr lang="en-US" sz="1600" dirty="0"/>
              <a:t>This limits expressivity. Might miss features that had complex dependencies. 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Ø"/>
            </a:pPr>
            <a:r>
              <a:rPr lang="en-US" sz="1600" dirty="0"/>
              <a:t>Experimenting with simulators on GPU’s or higher access plans to quantum computers may lead to a higher F1-score.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50750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2AEB-3F39-1282-AA49-BDC1E5636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Conclusion and Acknowledgements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F1B84-6E5C-33AB-A1A7-C85747C91CCC}"/>
              </a:ext>
            </a:extLst>
          </p:cNvPr>
          <p:cNvSpPr txBox="1"/>
          <p:nvPr/>
        </p:nvSpPr>
        <p:spPr>
          <a:xfrm>
            <a:off x="336511" y="4877702"/>
            <a:ext cx="82974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The IBM Research Africa team for their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Dataset: </a:t>
            </a:r>
            <a:r>
              <a:rPr lang="en-ZA" dirty="0">
                <a:hlinkClick r:id="rId2"/>
              </a:rPr>
              <a:t>https://www.kaggle.com/datasets/divyansh22/dummy-astronomy-data</a:t>
            </a:r>
            <a:endParaRPr lang="en-Z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QML methods: </a:t>
            </a:r>
            <a:r>
              <a:rPr lang="en-ZA" dirty="0">
                <a:hlinkClick r:id="rId3"/>
              </a:rPr>
              <a:t>https://quantum.cloud.ibm.com/learning/en/courses/quantum-machine-learning</a:t>
            </a:r>
            <a:r>
              <a:rPr lang="en-ZA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Hubble telescope pictures: </a:t>
            </a:r>
            <a:r>
              <a:rPr lang="en-ZA" dirty="0">
                <a:hlinkClick r:id="rId4"/>
              </a:rPr>
              <a:t>https://esahubble.org/</a:t>
            </a:r>
            <a:r>
              <a:rPr lang="en-ZA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5720C-3F9C-5807-7C4E-8495FA8C6D83}"/>
              </a:ext>
            </a:extLst>
          </p:cNvPr>
          <p:cNvSpPr txBox="1"/>
          <p:nvPr/>
        </p:nvSpPr>
        <p:spPr>
          <a:xfrm>
            <a:off x="640080" y="3586315"/>
            <a:ext cx="4187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/>
              <a:t>That covers my research for this internship. Thank you!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832AE-CDA5-DCCB-ED9B-A420D22976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772" y="5496559"/>
            <a:ext cx="1066717" cy="106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3654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AB01F2-731E-5654-7E89-EC9116610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7528" y="1032764"/>
            <a:ext cx="4308672" cy="3224045"/>
          </a:xfrm>
        </p:spPr>
        <p:txBody>
          <a:bodyPr anchor="b">
            <a:normAutofit/>
          </a:bodyPr>
          <a:lstStyle/>
          <a:p>
            <a:r>
              <a:rPr lang="en-ZA" sz="5800" dirty="0"/>
              <a:t>Can you spot the 2 galaxies?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0EF4AA-3108-5443-A90B-D266B7730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" r="-1" b="222"/>
          <a:stretch>
            <a:fillRect/>
          </a:stretch>
        </p:blipFill>
        <p:spPr>
          <a:xfrm>
            <a:off x="20" y="10"/>
            <a:ext cx="6931132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F03CC88-8A52-D742-52C7-45763043E6E5}"/>
              </a:ext>
            </a:extLst>
          </p:cNvPr>
          <p:cNvSpPr txBox="1"/>
          <p:nvPr/>
        </p:nvSpPr>
        <p:spPr>
          <a:xfrm>
            <a:off x="6409809" y="1684718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D37D6-49D8-1A87-7678-3810034BED2D}"/>
              </a:ext>
            </a:extLst>
          </p:cNvPr>
          <p:cNvSpPr txBox="1"/>
          <p:nvPr/>
        </p:nvSpPr>
        <p:spPr>
          <a:xfrm>
            <a:off x="6409809" y="3933614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3FD1D-AED1-89E6-CA83-BE9ECF112ACC}"/>
              </a:ext>
            </a:extLst>
          </p:cNvPr>
          <p:cNvSpPr txBox="1"/>
          <p:nvPr/>
        </p:nvSpPr>
        <p:spPr>
          <a:xfrm>
            <a:off x="6409809" y="6228735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4DC4E-7711-B653-0EA8-3B77CB9291AB}"/>
              </a:ext>
            </a:extLst>
          </p:cNvPr>
          <p:cNvSpPr txBox="1"/>
          <p:nvPr/>
        </p:nvSpPr>
        <p:spPr>
          <a:xfrm>
            <a:off x="4074962" y="3933614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E64C76-7408-7C1E-8CD8-7B16750F566E}"/>
              </a:ext>
            </a:extLst>
          </p:cNvPr>
          <p:cNvSpPr txBox="1"/>
          <p:nvPr/>
        </p:nvSpPr>
        <p:spPr>
          <a:xfrm>
            <a:off x="1798090" y="6228735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4E082-2B8A-0C03-1D7F-0A07EEF06811}"/>
              </a:ext>
            </a:extLst>
          </p:cNvPr>
          <p:cNvSpPr txBox="1"/>
          <p:nvPr/>
        </p:nvSpPr>
        <p:spPr>
          <a:xfrm>
            <a:off x="4079369" y="6228735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3538-ECD2-2B0B-9B62-0F56A12770DE}"/>
              </a:ext>
            </a:extLst>
          </p:cNvPr>
          <p:cNvSpPr txBox="1"/>
          <p:nvPr/>
        </p:nvSpPr>
        <p:spPr>
          <a:xfrm>
            <a:off x="1808529" y="1707319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E607E-90B5-1CCC-628E-4D79353D5966}"/>
              </a:ext>
            </a:extLst>
          </p:cNvPr>
          <p:cNvSpPr txBox="1"/>
          <p:nvPr/>
        </p:nvSpPr>
        <p:spPr>
          <a:xfrm>
            <a:off x="4129137" y="1707319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18EACC-FA75-132D-FAF7-987F62D4CBC5}"/>
              </a:ext>
            </a:extLst>
          </p:cNvPr>
          <p:cNvSpPr txBox="1"/>
          <p:nvPr/>
        </p:nvSpPr>
        <p:spPr>
          <a:xfrm>
            <a:off x="1808529" y="3968027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240304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48EC9-37EC-0E03-852C-121AAF407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8168" y="1256284"/>
            <a:ext cx="4308672" cy="3224045"/>
          </a:xfrm>
        </p:spPr>
        <p:txBody>
          <a:bodyPr anchor="b">
            <a:normAutofit fontScale="90000"/>
          </a:bodyPr>
          <a:lstStyle/>
          <a:p>
            <a:r>
              <a:rPr lang="en-ZA" sz="5800" dirty="0"/>
              <a:t>Classifying is difficult. This is why ML is useful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6F52CAA-A089-46FF-BE3A-0BA62A1B3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611"/>
            <a:ext cx="6481187" cy="68003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96EFA5-45F3-BFBD-7B47-D659324FCD01}"/>
              </a:ext>
            </a:extLst>
          </p:cNvPr>
          <p:cNvSpPr txBox="1"/>
          <p:nvPr/>
        </p:nvSpPr>
        <p:spPr>
          <a:xfrm>
            <a:off x="1513346" y="1795027"/>
            <a:ext cx="29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26380-D0CC-E94A-5C63-9B9AFAD47039}"/>
              </a:ext>
            </a:extLst>
          </p:cNvPr>
          <p:cNvSpPr txBox="1"/>
          <p:nvPr/>
        </p:nvSpPr>
        <p:spPr>
          <a:xfrm>
            <a:off x="3709877" y="1779638"/>
            <a:ext cx="29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6BCD4-827F-C8E5-FE45-DF1BB98EF301}"/>
              </a:ext>
            </a:extLst>
          </p:cNvPr>
          <p:cNvSpPr txBox="1"/>
          <p:nvPr/>
        </p:nvSpPr>
        <p:spPr>
          <a:xfrm>
            <a:off x="5969907" y="1779638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1A6F9-9FDC-E1AD-2028-64631F3427A9}"/>
              </a:ext>
            </a:extLst>
          </p:cNvPr>
          <p:cNvSpPr txBox="1"/>
          <p:nvPr/>
        </p:nvSpPr>
        <p:spPr>
          <a:xfrm>
            <a:off x="1449847" y="4001728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812E7-2802-C11C-3D0B-2AA6E7422827}"/>
              </a:ext>
            </a:extLst>
          </p:cNvPr>
          <p:cNvSpPr txBox="1"/>
          <p:nvPr/>
        </p:nvSpPr>
        <p:spPr>
          <a:xfrm>
            <a:off x="3709877" y="4032506"/>
            <a:ext cx="29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33582-478F-0131-945F-9F3A6300A1B1}"/>
              </a:ext>
            </a:extLst>
          </p:cNvPr>
          <p:cNvSpPr txBox="1"/>
          <p:nvPr/>
        </p:nvSpPr>
        <p:spPr>
          <a:xfrm>
            <a:off x="5948516" y="4001728"/>
            <a:ext cx="29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EDC2E-C179-0BF9-FFA4-6A0E43764550}"/>
              </a:ext>
            </a:extLst>
          </p:cNvPr>
          <p:cNvSpPr txBox="1"/>
          <p:nvPr/>
        </p:nvSpPr>
        <p:spPr>
          <a:xfrm>
            <a:off x="1449847" y="6257836"/>
            <a:ext cx="29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48F08-265B-0C3D-E205-1F066B0AECFC}"/>
              </a:ext>
            </a:extLst>
          </p:cNvPr>
          <p:cNvSpPr txBox="1"/>
          <p:nvPr/>
        </p:nvSpPr>
        <p:spPr>
          <a:xfrm>
            <a:off x="3709877" y="6257836"/>
            <a:ext cx="29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64CAFF-BD4E-4BF8-5999-7FED6DB81901}"/>
              </a:ext>
            </a:extLst>
          </p:cNvPr>
          <p:cNvSpPr txBox="1"/>
          <p:nvPr/>
        </p:nvSpPr>
        <p:spPr>
          <a:xfrm>
            <a:off x="5969907" y="6257836"/>
            <a:ext cx="29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D72343-F77B-BB74-BB42-5FCB010BE44F}"/>
              </a:ext>
            </a:extLst>
          </p:cNvPr>
          <p:cNvSpPr/>
          <p:nvPr/>
        </p:nvSpPr>
        <p:spPr>
          <a:xfrm>
            <a:off x="2379406" y="491613"/>
            <a:ext cx="1720646" cy="1759974"/>
          </a:xfrm>
          <a:prstGeom prst="rect">
            <a:avLst/>
          </a:prstGeom>
          <a:noFill/>
          <a:ln w="98425" cap="flat" cmpd="sng">
            <a:solidFill>
              <a:schemeClr val="tx2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1720646"/>
                      <a:gd name="csY0" fmla="*/ 0 h 1759974"/>
                      <a:gd name="csX1" fmla="*/ 1720646 w 1720646"/>
                      <a:gd name="csY1" fmla="*/ 0 h 1759974"/>
                      <a:gd name="csX2" fmla="*/ 1720646 w 1720646"/>
                      <a:gd name="csY2" fmla="*/ 1759974 h 1759974"/>
                      <a:gd name="csX3" fmla="*/ 0 w 1720646"/>
                      <a:gd name="csY3" fmla="*/ 1759974 h 1759974"/>
                      <a:gd name="csX4" fmla="*/ 0 w 1720646"/>
                      <a:gd name="csY4" fmla="*/ 0 h 1759974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</a:cxnLst>
                    <a:rect l="l" t="t" r="r" b="b"/>
                    <a:pathLst>
                      <a:path w="1720646" h="1759974" extrusionOk="0">
                        <a:moveTo>
                          <a:pt x="0" y="0"/>
                        </a:moveTo>
                        <a:cubicBezTo>
                          <a:pt x="611991" y="56611"/>
                          <a:pt x="1348319" y="-76409"/>
                          <a:pt x="1720646" y="0"/>
                        </a:cubicBezTo>
                        <a:cubicBezTo>
                          <a:pt x="1814815" y="333112"/>
                          <a:pt x="1777465" y="1402262"/>
                          <a:pt x="1720646" y="1759974"/>
                        </a:cubicBezTo>
                        <a:cubicBezTo>
                          <a:pt x="1313487" y="1817288"/>
                          <a:pt x="395263" y="1610016"/>
                          <a:pt x="0" y="1759974"/>
                        </a:cubicBezTo>
                        <a:cubicBezTo>
                          <a:pt x="77170" y="1337809"/>
                          <a:pt x="-128989" y="75834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1417BB-3749-2777-06C5-E1DFB2BB42FF}"/>
              </a:ext>
            </a:extLst>
          </p:cNvPr>
          <p:cNvSpPr/>
          <p:nvPr/>
        </p:nvSpPr>
        <p:spPr>
          <a:xfrm>
            <a:off x="4655574" y="5040415"/>
            <a:ext cx="1720646" cy="1684850"/>
          </a:xfrm>
          <a:prstGeom prst="rect">
            <a:avLst/>
          </a:prstGeom>
          <a:noFill/>
          <a:ln w="98425" cap="flat" cmpd="sng">
            <a:solidFill>
              <a:schemeClr val="tx2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1720646"/>
                      <a:gd name="csY0" fmla="*/ 0 h 1759974"/>
                      <a:gd name="csX1" fmla="*/ 1720646 w 1720646"/>
                      <a:gd name="csY1" fmla="*/ 0 h 1759974"/>
                      <a:gd name="csX2" fmla="*/ 1720646 w 1720646"/>
                      <a:gd name="csY2" fmla="*/ 1759974 h 1759974"/>
                      <a:gd name="csX3" fmla="*/ 0 w 1720646"/>
                      <a:gd name="csY3" fmla="*/ 1759974 h 1759974"/>
                      <a:gd name="csX4" fmla="*/ 0 w 1720646"/>
                      <a:gd name="csY4" fmla="*/ 0 h 1759974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</a:cxnLst>
                    <a:rect l="l" t="t" r="r" b="b"/>
                    <a:pathLst>
                      <a:path w="1720646" h="1759974" extrusionOk="0">
                        <a:moveTo>
                          <a:pt x="0" y="0"/>
                        </a:moveTo>
                        <a:cubicBezTo>
                          <a:pt x="611991" y="56611"/>
                          <a:pt x="1348319" y="-76409"/>
                          <a:pt x="1720646" y="0"/>
                        </a:cubicBezTo>
                        <a:cubicBezTo>
                          <a:pt x="1814815" y="333112"/>
                          <a:pt x="1777465" y="1402262"/>
                          <a:pt x="1720646" y="1759974"/>
                        </a:cubicBezTo>
                        <a:cubicBezTo>
                          <a:pt x="1313487" y="1817288"/>
                          <a:pt x="395263" y="1610016"/>
                          <a:pt x="0" y="1759974"/>
                        </a:cubicBezTo>
                        <a:cubicBezTo>
                          <a:pt x="77170" y="1337809"/>
                          <a:pt x="-128989" y="75834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043414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EB8AE-C0B8-FE10-BCD2-4C98B9CEE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6821" y="1371600"/>
            <a:ext cx="6034187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Objectives and hypothesis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815051-08E3-D5A2-0B36-6A54186A7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9" r="14364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DA2573-6260-B6E7-6421-573D1041EC0D}"/>
              </a:ext>
            </a:extLst>
          </p:cNvPr>
          <p:cNvSpPr txBox="1"/>
          <p:nvPr/>
        </p:nvSpPr>
        <p:spPr>
          <a:xfrm>
            <a:off x="5166324" y="2468880"/>
            <a:ext cx="6695179" cy="3532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120000"/>
              </a:lnSpc>
              <a:buSzPct val="87000"/>
              <a:buFont typeface="Wingdings" panose="05000000000000000000" pitchFamily="2" charset="2"/>
              <a:buChar char="Ø"/>
            </a:pPr>
            <a:r>
              <a:rPr lang="en-US" sz="1600" b="1" dirty="0"/>
              <a:t>Goal</a:t>
            </a:r>
            <a:r>
              <a:rPr lang="en-US" sz="1600" dirty="0"/>
              <a:t>: Try to improve classification by incorporating quantum ML methods into the classical workflow.</a:t>
            </a:r>
          </a:p>
          <a:p>
            <a:pPr marL="285750" indent="-285750">
              <a:lnSpc>
                <a:spcPct val="120000"/>
              </a:lnSpc>
              <a:buSzPct val="87000"/>
              <a:buFont typeface="Wingdings" panose="05000000000000000000" pitchFamily="2" charset="2"/>
              <a:buChar char="Ø"/>
            </a:pPr>
            <a:r>
              <a:rPr lang="en-US" sz="1600" b="1" dirty="0"/>
              <a:t>Why</a:t>
            </a:r>
            <a:r>
              <a:rPr lang="en-US" sz="1600" dirty="0"/>
              <a:t>: Classifying celestial bodies is difficult and could be very useful to astronomers.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Wingdings" panose="05000000000000000000" pitchFamily="2" charset="2"/>
              <a:buChar char="Ø"/>
            </a:pPr>
            <a:r>
              <a:rPr lang="en-US" sz="1600" b="1" dirty="0"/>
              <a:t>Hypothesis</a:t>
            </a:r>
            <a:r>
              <a:rPr lang="en-US" sz="1600" dirty="0"/>
              <a:t>: Using a hybrid Classical-Quantum ML workflow should allow us to achieve a higher </a:t>
            </a:r>
            <a:r>
              <a:rPr lang="en-US" sz="1600" b="1" dirty="0"/>
              <a:t>F1-score.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600" dirty="0"/>
              <a:t>Entangling qubits allows us to express complex feature dependencies that classical methods might not be able to capture efficiently. 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600" dirty="0"/>
              <a:t>But not all datasets have complex feature dependencies to encode, or those features may already be encoded well by classical methods, so a higher F1-score is not guaranteed.</a:t>
            </a:r>
          </a:p>
        </p:txBody>
      </p:sp>
    </p:spTree>
    <p:extLst>
      <p:ext uri="{BB962C8B-B14F-4D97-AF65-F5344CB8AC3E}">
        <p14:creationId xmlns:p14="http://schemas.microsoft.com/office/powerpoint/2010/main" val="259562142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F5442-4EF8-F0EA-B027-E79FBD42C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705" y="1151106"/>
            <a:ext cx="6675120" cy="2951825"/>
          </a:xfrm>
        </p:spPr>
        <p:txBody>
          <a:bodyPr>
            <a:normAutofit/>
          </a:bodyPr>
          <a:lstStyle/>
          <a:p>
            <a:r>
              <a:rPr lang="en-ZA" sz="4400" dirty="0"/>
              <a:t>Materials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7D948-F728-291E-62C6-AA9EE6D4A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420" y="536596"/>
            <a:ext cx="2441748" cy="24417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798E8C-3B72-D1C3-2129-F61DEE1007EA}"/>
              </a:ext>
            </a:extLst>
          </p:cNvPr>
          <p:cNvSpPr txBox="1"/>
          <p:nvPr/>
        </p:nvSpPr>
        <p:spPr>
          <a:xfrm>
            <a:off x="481705" y="4130265"/>
            <a:ext cx="41678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Originally </a:t>
            </a:r>
            <a:r>
              <a:rPr lang="en-ZA" b="1" dirty="0"/>
              <a:t>2k x 2k images of the sky </a:t>
            </a:r>
            <a:r>
              <a:rPr lang="en-ZA" b="1" dirty="0">
                <a:solidFill>
                  <a:schemeClr val="accent1"/>
                </a:solidFill>
              </a:rPr>
              <a:t>reduced to 64 x 64 cutouts</a:t>
            </a:r>
            <a:r>
              <a:rPr lang="en-ZA" dirty="0"/>
              <a:t> to isolate star or galaxy in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Originally jpg images that were </a:t>
            </a:r>
            <a:r>
              <a:rPr lang="en-ZA" b="1" dirty="0">
                <a:solidFill>
                  <a:schemeClr val="accent1"/>
                </a:solidFill>
              </a:rPr>
              <a:t>converted to greyscale</a:t>
            </a:r>
            <a:r>
              <a:rPr lang="en-ZA" dirty="0">
                <a:solidFill>
                  <a:schemeClr val="accent1"/>
                </a:solidFill>
              </a:rPr>
              <a:t> </a:t>
            </a:r>
            <a:r>
              <a:rPr lang="en-ZA" dirty="0"/>
              <a:t>(make training faster and discard meaningless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/>
              <a:t>3986 </a:t>
            </a:r>
            <a:r>
              <a:rPr lang="en-ZA" dirty="0"/>
              <a:t>images with a 70/15/15 </a:t>
            </a:r>
            <a:r>
              <a:rPr lang="en-ZA" b="1" dirty="0"/>
              <a:t>training/validation/testing split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19BD6D-73DA-8569-7839-8EBCC26F9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420" y="3702232"/>
            <a:ext cx="2441748" cy="24417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0AA8AF-9158-5424-CBC2-6DA05D98E896}"/>
              </a:ext>
            </a:extLst>
          </p:cNvPr>
          <p:cNvSpPr txBox="1"/>
          <p:nvPr/>
        </p:nvSpPr>
        <p:spPr>
          <a:xfrm>
            <a:off x="9271110" y="3001734"/>
            <a:ext cx="1946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600" u="sng" dirty="0"/>
              <a:t>64x64 galaxy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83D1C-488C-FADC-A4F0-FDCDC8D8550A}"/>
              </a:ext>
            </a:extLst>
          </p:cNvPr>
          <p:cNvSpPr txBox="1"/>
          <p:nvPr/>
        </p:nvSpPr>
        <p:spPr>
          <a:xfrm>
            <a:off x="9379312" y="6167370"/>
            <a:ext cx="1729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600" u="sng" dirty="0"/>
              <a:t>64x64 star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0FA87-4166-D6EB-8814-DA080B3E3711}"/>
              </a:ext>
            </a:extLst>
          </p:cNvPr>
          <p:cNvSpPr txBox="1"/>
          <p:nvPr/>
        </p:nvSpPr>
        <p:spPr>
          <a:xfrm>
            <a:off x="4909349" y="2513292"/>
            <a:ext cx="3556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b="1" dirty="0">
                <a:solidFill>
                  <a:schemeClr val="accent1"/>
                </a:solidFill>
              </a:rPr>
              <a:t>Additional variations </a:t>
            </a:r>
            <a:r>
              <a:rPr lang="en-ZA" sz="1600" dirty="0"/>
              <a:t>added to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dirty="0"/>
              <a:t>Horizontally flipped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dirty="0"/>
              <a:t>Rotated up to 10 degrees</a:t>
            </a:r>
          </a:p>
          <a:p>
            <a:r>
              <a:rPr lang="en-ZA" sz="1600" b="1" dirty="0"/>
              <a:t>Randomly applied to data </a:t>
            </a:r>
            <a:r>
              <a:rPr lang="en-ZA" sz="1600" dirty="0"/>
              <a:t>to make the model learn to generalize more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872A2-7420-E81B-D04F-46BED27BD84E}"/>
              </a:ext>
            </a:extLst>
          </p:cNvPr>
          <p:cNvSpPr txBox="1"/>
          <p:nvPr/>
        </p:nvSpPr>
        <p:spPr>
          <a:xfrm>
            <a:off x="481705" y="2532956"/>
            <a:ext cx="3941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/>
              <a:t>Images of stars and galaxies</a:t>
            </a:r>
          </a:p>
          <a:p>
            <a:r>
              <a:rPr lang="en-ZA" sz="2000" dirty="0"/>
              <a:t>Captured by a 1.3m </a:t>
            </a:r>
            <a:r>
              <a:rPr lang="en-ZA" sz="2000" b="1" dirty="0"/>
              <a:t>telescope in an observatory </a:t>
            </a:r>
            <a:r>
              <a:rPr lang="en-ZA" sz="2000" dirty="0"/>
              <a:t>in India by Divyansh Agrawal: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8EF741-BCFF-D170-11E2-F8C32A0F37CB}"/>
              </a:ext>
            </a:extLst>
          </p:cNvPr>
          <p:cNvSpPr txBox="1"/>
          <p:nvPr/>
        </p:nvSpPr>
        <p:spPr>
          <a:xfrm>
            <a:off x="5121310" y="4560619"/>
            <a:ext cx="172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2400" b="1" dirty="0">
                <a:latin typeface="+mj-lt"/>
              </a:rPr>
              <a:t>Hardware: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E4E3CA-EC79-F433-292C-4F5CA62CDB4B}"/>
              </a:ext>
            </a:extLst>
          </p:cNvPr>
          <p:cNvSpPr txBox="1"/>
          <p:nvPr/>
        </p:nvSpPr>
        <p:spPr>
          <a:xfrm>
            <a:off x="5121310" y="5049618"/>
            <a:ext cx="3019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dirty="0"/>
              <a:t>Nvidia 4050 laptop </a:t>
            </a:r>
            <a:r>
              <a:rPr lang="en-ZA" sz="1600" b="1" dirty="0"/>
              <a:t>GPU</a:t>
            </a:r>
            <a:r>
              <a:rPr lang="en-ZA" sz="1600" dirty="0"/>
              <a:t> for Pytorch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dirty="0"/>
              <a:t>12</a:t>
            </a:r>
            <a:r>
              <a:rPr lang="en-ZA" sz="1600" baseline="30000" dirty="0"/>
              <a:t>th</a:t>
            </a:r>
            <a:r>
              <a:rPr lang="en-ZA" sz="1600" dirty="0"/>
              <a:t> Gen Intel i7 </a:t>
            </a:r>
            <a:r>
              <a:rPr lang="en-ZA" sz="1600" b="1" dirty="0"/>
              <a:t>CPU</a:t>
            </a:r>
            <a:r>
              <a:rPr lang="en-ZA" sz="1600" dirty="0"/>
              <a:t> for Qiskit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EBE8DA-E3B0-7DBE-5B7C-0D0C472C72FD}"/>
              </a:ext>
            </a:extLst>
          </p:cNvPr>
          <p:cNvSpPr txBox="1"/>
          <p:nvPr/>
        </p:nvSpPr>
        <p:spPr>
          <a:xfrm>
            <a:off x="481705" y="2051626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400" b="1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8813113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94B72-3984-1FA8-9A21-FCD23F075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461" y="1129226"/>
            <a:ext cx="3449599" cy="1703196"/>
          </a:xfrm>
        </p:spPr>
        <p:txBody>
          <a:bodyPr>
            <a:normAutofit/>
          </a:bodyPr>
          <a:lstStyle/>
          <a:p>
            <a:r>
              <a:rPr lang="en-ZA" sz="4400" dirty="0"/>
              <a:t>Methods:</a:t>
            </a:r>
            <a:br>
              <a:rPr lang="en-ZA" sz="4400" dirty="0"/>
            </a:br>
            <a:r>
              <a:rPr lang="en-ZA" sz="2400" dirty="0"/>
              <a:t>Classical component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32AEA7-A24A-45A9-BF8F-D0AFF34D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92CE888-6040-DBF6-6DCE-ED1E9E155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250" y="146672"/>
            <a:ext cx="3501186" cy="3508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BE6AAC-4128-1F13-F0D7-19F1CDC2FF0A}"/>
              </a:ext>
            </a:extLst>
          </p:cNvPr>
          <p:cNvSpPr txBox="1"/>
          <p:nvPr/>
        </p:nvSpPr>
        <p:spPr>
          <a:xfrm>
            <a:off x="8657151" y="2969010"/>
            <a:ext cx="2816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u="sng" dirty="0"/>
              <a:t>8-dimensional feature embedding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EB304-1F53-5BE7-8BE0-CB0219F23175}"/>
              </a:ext>
            </a:extLst>
          </p:cNvPr>
          <p:cNvSpPr txBox="1"/>
          <p:nvPr/>
        </p:nvSpPr>
        <p:spPr>
          <a:xfrm>
            <a:off x="8740761" y="4438981"/>
            <a:ext cx="32133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To evaluate </a:t>
            </a:r>
            <a:r>
              <a:rPr lang="en-ZA" b="1" dirty="0">
                <a:solidFill>
                  <a:schemeClr val="accent1"/>
                </a:solidFill>
              </a:rPr>
              <a:t>embedding quality </a:t>
            </a:r>
            <a:r>
              <a:rPr lang="en-ZA" dirty="0"/>
              <a:t>these methods were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t-SNE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PCA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Linear probing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B7EDB-426D-C171-FB39-23C20FCD7B9E}"/>
              </a:ext>
            </a:extLst>
          </p:cNvPr>
          <p:cNvSpPr txBox="1"/>
          <p:nvPr/>
        </p:nvSpPr>
        <p:spPr>
          <a:xfrm>
            <a:off x="640080" y="3222023"/>
            <a:ext cx="3086362" cy="27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ZA" dirty="0"/>
              <a:t>a </a:t>
            </a:r>
            <a:r>
              <a:rPr lang="en-ZA" b="1" dirty="0">
                <a:solidFill>
                  <a:schemeClr val="accent1"/>
                </a:solidFill>
              </a:rPr>
              <a:t>Convolutional neural network </a:t>
            </a:r>
            <a:r>
              <a:rPr lang="en-ZA" dirty="0"/>
              <a:t>was used to extract </a:t>
            </a:r>
            <a:r>
              <a:rPr lang="en-ZA" b="1" dirty="0"/>
              <a:t>feature embeddings </a:t>
            </a:r>
            <a:r>
              <a:rPr lang="en-ZA" dirty="0"/>
              <a:t>out of the images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ZA" b="1" dirty="0"/>
              <a:t>Final dimension size </a:t>
            </a:r>
            <a:r>
              <a:rPr lang="en-ZA" dirty="0"/>
              <a:t>depended on quantum encoding scheme used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B7EAFD-76C2-8284-1A70-148AE3A29192}"/>
              </a:ext>
            </a:extLst>
          </p:cNvPr>
          <p:cNvSpPr txBox="1"/>
          <p:nvPr/>
        </p:nvSpPr>
        <p:spPr>
          <a:xfrm>
            <a:off x="4343781" y="4438981"/>
            <a:ext cx="41590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dirty="0"/>
              <a:t>The </a:t>
            </a:r>
            <a:r>
              <a:rPr lang="en-ZA" sz="1600" b="1" dirty="0">
                <a:solidFill>
                  <a:schemeClr val="accent1"/>
                </a:solidFill>
              </a:rPr>
              <a:t>CNN</a:t>
            </a:r>
            <a:r>
              <a:rPr lang="en-ZA" sz="1600" dirty="0"/>
              <a:t> takes the </a:t>
            </a:r>
            <a:r>
              <a:rPr lang="en-ZA" sz="1600" b="1" dirty="0">
                <a:solidFill>
                  <a:schemeClr val="accent1"/>
                </a:solidFill>
              </a:rPr>
              <a:t>shape</a:t>
            </a:r>
            <a:r>
              <a:rPr lang="en-ZA" sz="1600" dirty="0"/>
              <a:t>:</a:t>
            </a:r>
          </a:p>
          <a:p>
            <a:r>
              <a:rPr lang="en-ZA" sz="1600" dirty="0"/>
              <a:t>Input image (1 × 64 × 64)</a:t>
            </a:r>
          </a:p>
          <a:p>
            <a:r>
              <a:rPr lang="en-ZA" sz="1600" dirty="0"/>
              <a:t>→ Conv(32) + ReLU + Pool → (32 × 32 × 32)</a:t>
            </a:r>
          </a:p>
          <a:p>
            <a:r>
              <a:rPr lang="en-ZA" sz="1600" dirty="0"/>
              <a:t>→ Conv(64) + ReLU + Pool → (64 × 16 × 16)</a:t>
            </a:r>
          </a:p>
          <a:p>
            <a:r>
              <a:rPr lang="en-ZA" sz="1600" dirty="0"/>
              <a:t>→ Conv(128) + ReLU + Pool → (128 × 8 × 8)</a:t>
            </a:r>
          </a:p>
          <a:p>
            <a:r>
              <a:rPr lang="en-ZA" sz="1600" dirty="0"/>
              <a:t>→ Flatten (8192)</a:t>
            </a:r>
          </a:p>
          <a:p>
            <a:r>
              <a:rPr lang="en-ZA" sz="1600" dirty="0"/>
              <a:t>→ Dense (x-dim embedding)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46D0C-F6C7-E3B9-2E76-BC268C12A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321" y="146672"/>
            <a:ext cx="3501186" cy="3501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082E0-5013-7CDD-68C9-7DD8480D28CE}"/>
              </a:ext>
            </a:extLst>
          </p:cNvPr>
          <p:cNvSpPr txBox="1"/>
          <p:nvPr/>
        </p:nvSpPr>
        <p:spPr>
          <a:xfrm>
            <a:off x="5036262" y="3617024"/>
            <a:ext cx="2613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600" u="sng" dirty="0"/>
              <a:t>8 - dimensional embedding</a:t>
            </a:r>
          </a:p>
          <a:p>
            <a:r>
              <a:rPr lang="en-ZA" sz="1200" u="sng" dirty="0"/>
              <a:t>* Similar results from 64-dim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B32AD-84C0-E629-8C55-12CFD8811D46}"/>
              </a:ext>
            </a:extLst>
          </p:cNvPr>
          <p:cNvSpPr txBox="1"/>
          <p:nvPr/>
        </p:nvSpPr>
        <p:spPr>
          <a:xfrm>
            <a:off x="8720024" y="3617024"/>
            <a:ext cx="2722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600" u="sng" dirty="0"/>
              <a:t>128-dimensional embedding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0C75E-9904-9539-7225-BB29EA183D39}"/>
              </a:ext>
            </a:extLst>
          </p:cNvPr>
          <p:cNvSpPr txBox="1"/>
          <p:nvPr/>
        </p:nvSpPr>
        <p:spPr>
          <a:xfrm>
            <a:off x="309883" y="6167179"/>
            <a:ext cx="3337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/>
              <a:t>The CNN was made using Pytorch and was trained using a </a:t>
            </a:r>
            <a:r>
              <a:rPr lang="en-ZA" sz="1200" b="1" dirty="0"/>
              <a:t>Nvidia 4050 laptop GPU</a:t>
            </a:r>
          </a:p>
        </p:txBody>
      </p:sp>
    </p:spTree>
    <p:extLst>
      <p:ext uri="{BB962C8B-B14F-4D97-AF65-F5344CB8AC3E}">
        <p14:creationId xmlns:p14="http://schemas.microsoft.com/office/powerpoint/2010/main" val="25128541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A28A-3A66-B566-4237-387F910FD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87" y="1103438"/>
            <a:ext cx="5146204" cy="2951825"/>
          </a:xfrm>
        </p:spPr>
        <p:txBody>
          <a:bodyPr>
            <a:normAutofit/>
          </a:bodyPr>
          <a:lstStyle/>
          <a:p>
            <a:r>
              <a:rPr lang="en-ZA" sz="4400" dirty="0"/>
              <a:t>Methods:</a:t>
            </a:r>
            <a:br>
              <a:rPr lang="en-ZA" sz="4400" dirty="0"/>
            </a:br>
            <a:r>
              <a:rPr lang="en-ZA" sz="2400" dirty="0"/>
              <a:t>Quantum component</a:t>
            </a:r>
            <a:br>
              <a:rPr lang="en-ZA" sz="4400" dirty="0">
                <a:latin typeface="Trebuchet MS" panose="020B0603020202020204" pitchFamily="34" charset="0"/>
              </a:rPr>
            </a:br>
            <a:endParaRPr lang="en-ZA" sz="4400" dirty="0"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B431B8-318C-33DD-299C-8F554A9D3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287" y="3319329"/>
            <a:ext cx="3154686" cy="27889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C5E9A0-7291-A2B0-9D0D-D27FA3FBDEE3}"/>
              </a:ext>
            </a:extLst>
          </p:cNvPr>
          <p:cNvSpPr txBox="1"/>
          <p:nvPr/>
        </p:nvSpPr>
        <p:spPr>
          <a:xfrm>
            <a:off x="4812272" y="4000236"/>
            <a:ext cx="2712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/>
                </a:solidFill>
              </a:rPr>
              <a:t>Three feature encodings</a:t>
            </a:r>
            <a:r>
              <a:rPr lang="en-ZA" dirty="0">
                <a:solidFill>
                  <a:schemeClr val="accent1"/>
                </a:solidFill>
              </a:rPr>
              <a:t> </a:t>
            </a:r>
            <a:r>
              <a:rPr lang="en-ZA" dirty="0"/>
              <a:t>were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Z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ZZ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Amplitude encoding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0B9D71-B901-F845-3218-113EBCDA35F5}"/>
              </a:ext>
            </a:extLst>
          </p:cNvPr>
          <p:cNvSpPr txBox="1"/>
          <p:nvPr/>
        </p:nvSpPr>
        <p:spPr>
          <a:xfrm>
            <a:off x="9330812" y="5987504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u="sng" dirty="0"/>
              <a:t>Amplitude encoding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1A8676A-3FE8-6111-CF41-A6FE19F06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13" y="176166"/>
            <a:ext cx="2798955" cy="32384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DB1F41-18ED-544E-90CB-8672A8325F62}"/>
              </a:ext>
            </a:extLst>
          </p:cNvPr>
          <p:cNvSpPr txBox="1"/>
          <p:nvPr/>
        </p:nvSpPr>
        <p:spPr>
          <a:xfrm>
            <a:off x="428687" y="5760691"/>
            <a:ext cx="3658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/>
                </a:solidFill>
              </a:rPr>
              <a:t>Two approaches </a:t>
            </a:r>
            <a:r>
              <a:rPr lang="en-ZA" dirty="0"/>
              <a:t>to training: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Serial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End-to-end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A08691-B7F4-6901-F3FA-1491EC444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035" y="213253"/>
            <a:ext cx="4078164" cy="24425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9984F72-8A78-0CD1-9639-17FC12D93EF2}"/>
              </a:ext>
            </a:extLst>
          </p:cNvPr>
          <p:cNvSpPr txBox="1"/>
          <p:nvPr/>
        </p:nvSpPr>
        <p:spPr>
          <a:xfrm>
            <a:off x="5553415" y="3391582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u="sng" dirty="0"/>
              <a:t>Z encoding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9EEEE5-90F6-A908-8B7A-0AC495A80233}"/>
              </a:ext>
            </a:extLst>
          </p:cNvPr>
          <p:cNvSpPr txBox="1"/>
          <p:nvPr/>
        </p:nvSpPr>
        <p:spPr>
          <a:xfrm>
            <a:off x="9114503" y="2679782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u="sng" dirty="0"/>
              <a:t>Pairwise ZZ encoding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B88C8B-B20F-7DE3-1188-EF1B7A301FE8}"/>
              </a:ext>
            </a:extLst>
          </p:cNvPr>
          <p:cNvSpPr txBox="1"/>
          <p:nvPr/>
        </p:nvSpPr>
        <p:spPr>
          <a:xfrm>
            <a:off x="428686" y="2679782"/>
            <a:ext cx="37401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The feature embeddings are then used as input to a </a:t>
            </a:r>
            <a:r>
              <a:rPr lang="en-ZA" b="1" dirty="0">
                <a:solidFill>
                  <a:schemeClr val="accent1"/>
                </a:solidFill>
              </a:rPr>
              <a:t>Quantum neural network </a:t>
            </a:r>
            <a:r>
              <a:rPr lang="en-ZA" dirty="0"/>
              <a:t>(Variational Quantum Circuit). </a:t>
            </a:r>
          </a:p>
          <a:p>
            <a:r>
              <a:rPr lang="en-ZA" dirty="0"/>
              <a:t>QNN’s consist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Feature encoding (encode classical data onto qubits)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Ansatz (circuit block with trainable parameters)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Observable (used to read output)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734921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8E6F0-B00F-F48D-1F0B-D89516D1E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DFDD-1DC6-D256-F7A0-83576E352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87" y="1134602"/>
            <a:ext cx="5146204" cy="2951825"/>
          </a:xfrm>
        </p:spPr>
        <p:txBody>
          <a:bodyPr>
            <a:normAutofit/>
          </a:bodyPr>
          <a:lstStyle/>
          <a:p>
            <a:r>
              <a:rPr lang="en-ZA" sz="4400" dirty="0"/>
              <a:t>Methods:</a:t>
            </a:r>
            <a:br>
              <a:rPr lang="en-ZA" sz="4400" dirty="0"/>
            </a:br>
            <a:r>
              <a:rPr lang="en-ZA" sz="2400" dirty="0"/>
              <a:t>Quantum component (2)</a:t>
            </a:r>
            <a:br>
              <a:rPr lang="en-ZA" sz="4400" dirty="0">
                <a:latin typeface="Trebuchet MS" panose="020B0603020202020204" pitchFamily="34" charset="0"/>
              </a:rPr>
            </a:br>
            <a:endParaRPr lang="en-ZA" sz="4400" dirty="0">
              <a:latin typeface="Trebuchet MS" panose="020B06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00DCB-905D-0E51-7ED8-9EE693EF1B9C}"/>
              </a:ext>
            </a:extLst>
          </p:cNvPr>
          <p:cNvSpPr txBox="1"/>
          <p:nvPr/>
        </p:nvSpPr>
        <p:spPr>
          <a:xfrm>
            <a:off x="428687" y="2491744"/>
            <a:ext cx="2504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b="1" dirty="0">
                <a:solidFill>
                  <a:schemeClr val="accent1"/>
                </a:solidFill>
              </a:rPr>
              <a:t>Two Ansatz </a:t>
            </a:r>
            <a:r>
              <a:rPr lang="en-ZA" dirty="0"/>
              <a:t>were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Efficient-Su2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Self-made ansatz</a:t>
            </a:r>
          </a:p>
          <a:p>
            <a:endParaRPr lang="en-Z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52B7AC-CC76-5C3B-7411-5C88857E3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950" y="3296182"/>
            <a:ext cx="7599709" cy="28157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2A07AA-3494-EC94-E089-488814B83F84}"/>
              </a:ext>
            </a:extLst>
          </p:cNvPr>
          <p:cNvSpPr txBox="1"/>
          <p:nvPr/>
        </p:nvSpPr>
        <p:spPr>
          <a:xfrm>
            <a:off x="428687" y="3692073"/>
            <a:ext cx="29983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The </a:t>
            </a:r>
            <a:r>
              <a:rPr lang="en-ZA" b="1" dirty="0">
                <a:solidFill>
                  <a:schemeClr val="accent1"/>
                </a:solidFill>
              </a:rPr>
              <a:t>best results </a:t>
            </a:r>
            <a:r>
              <a:rPr lang="en-ZA" dirty="0"/>
              <a:t>were found using </a:t>
            </a:r>
            <a:r>
              <a:rPr lang="en-ZA" b="1" dirty="0"/>
              <a:t>amplitude</a:t>
            </a:r>
            <a:r>
              <a:rPr lang="en-ZA" dirty="0"/>
              <a:t> encoding and the </a:t>
            </a:r>
            <a:r>
              <a:rPr lang="en-ZA" b="1" dirty="0"/>
              <a:t>Efficient-Su2 ansatz </a:t>
            </a:r>
            <a:r>
              <a:rPr lang="en-ZA" dirty="0"/>
              <a:t>with full entanglement and 1 rep, training the hybrid model serially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102795-7171-B2B2-94D0-662D104925F2}"/>
              </a:ext>
            </a:extLst>
          </p:cNvPr>
          <p:cNvSpPr txBox="1"/>
          <p:nvPr/>
        </p:nvSpPr>
        <p:spPr>
          <a:xfrm>
            <a:off x="270349" y="6190238"/>
            <a:ext cx="2820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/>
              <a:t>The QNN was made with Qiskit and trained using a </a:t>
            </a:r>
            <a:r>
              <a:rPr lang="en-ZA" sz="1200" b="1" dirty="0"/>
              <a:t>simulator</a:t>
            </a:r>
            <a:r>
              <a:rPr lang="en-ZA" sz="1200" dirty="0"/>
              <a:t> on a</a:t>
            </a:r>
            <a:r>
              <a:rPr lang="en-ZA" sz="1200" b="1" dirty="0"/>
              <a:t> CPU</a:t>
            </a:r>
            <a:endParaRPr lang="en-ZA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96E10-D7AE-A50B-B33D-0EB2E8117600}"/>
              </a:ext>
            </a:extLst>
          </p:cNvPr>
          <p:cNvSpPr txBox="1"/>
          <p:nvPr/>
        </p:nvSpPr>
        <p:spPr>
          <a:xfrm>
            <a:off x="6998602" y="6036350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u="sng" dirty="0"/>
              <a:t>Efficient SU2 ansatz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701EA-1182-CB03-26CE-04F18E00E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593" y="84485"/>
            <a:ext cx="2998306" cy="3110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88673C-E89B-0E5C-D342-8BA0A1601442}"/>
              </a:ext>
            </a:extLst>
          </p:cNvPr>
          <p:cNvSpPr txBox="1"/>
          <p:nvPr/>
        </p:nvSpPr>
        <p:spPr>
          <a:xfrm>
            <a:off x="9401971" y="3091909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u="sng" dirty="0"/>
              <a:t>Self-made ansatz</a:t>
            </a:r>
          </a:p>
        </p:txBody>
      </p:sp>
    </p:spTree>
    <p:extLst>
      <p:ext uri="{BB962C8B-B14F-4D97-AF65-F5344CB8AC3E}">
        <p14:creationId xmlns:p14="http://schemas.microsoft.com/office/powerpoint/2010/main" val="208050979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C7FF-D0CF-3AE5-24B2-BC19B2EA8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470" y="1213911"/>
            <a:ext cx="6675120" cy="2951825"/>
          </a:xfrm>
        </p:spPr>
        <p:txBody>
          <a:bodyPr>
            <a:normAutofit/>
          </a:bodyPr>
          <a:lstStyle/>
          <a:p>
            <a:r>
              <a:rPr lang="en-ZA" sz="4400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7F8781-1B0B-5FAF-B9FC-FA33F1BF34CD}"/>
              </a:ext>
            </a:extLst>
          </p:cNvPr>
          <p:cNvSpPr txBox="1"/>
          <p:nvPr/>
        </p:nvSpPr>
        <p:spPr>
          <a:xfrm>
            <a:off x="640080" y="2504768"/>
            <a:ext cx="38247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Models were trained until their </a:t>
            </a:r>
            <a:r>
              <a:rPr lang="en-ZA" b="1" dirty="0"/>
              <a:t>loss functions converged:</a:t>
            </a:r>
          </a:p>
          <a:p>
            <a:endParaRPr lang="en-Z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The </a:t>
            </a:r>
            <a:r>
              <a:rPr lang="en-ZA" b="1" dirty="0"/>
              <a:t>classical-quantum workflow </a:t>
            </a:r>
            <a:r>
              <a:rPr lang="en-ZA" dirty="0"/>
              <a:t>yielded an </a:t>
            </a:r>
            <a:r>
              <a:rPr lang="en-ZA" u="sng" dirty="0"/>
              <a:t>F1-score</a:t>
            </a:r>
            <a:r>
              <a:rPr lang="en-ZA" dirty="0"/>
              <a:t> of </a:t>
            </a:r>
            <a:r>
              <a:rPr lang="en-ZA" b="1" dirty="0">
                <a:solidFill>
                  <a:schemeClr val="accent1"/>
                </a:solidFill>
              </a:rPr>
              <a:t>0.90</a:t>
            </a:r>
          </a:p>
          <a:p>
            <a:endParaRPr lang="en-ZA" b="1" u="sng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To compare the </a:t>
            </a:r>
            <a:r>
              <a:rPr lang="en-ZA" b="1" dirty="0"/>
              <a:t>classical workflow, </a:t>
            </a:r>
            <a:r>
              <a:rPr lang="en-ZA" dirty="0"/>
              <a:t>logistic regression was used on the CNN’s feature embedding, yielding an </a:t>
            </a:r>
            <a:r>
              <a:rPr lang="en-ZA" u="sng" dirty="0"/>
              <a:t>F1-score</a:t>
            </a:r>
            <a:r>
              <a:rPr lang="en-ZA" dirty="0"/>
              <a:t> of </a:t>
            </a:r>
            <a:r>
              <a:rPr lang="en-ZA" b="1" dirty="0">
                <a:solidFill>
                  <a:schemeClr val="accent1"/>
                </a:solidFill>
              </a:rPr>
              <a:t>0.93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BED83-29EE-4F10-321B-56612182E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623" y="3935928"/>
            <a:ext cx="3845593" cy="2163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DB0EB9-4E7D-1443-2216-5991560CF1C0}"/>
                  </a:ext>
                </a:extLst>
              </p:cNvPr>
              <p:cNvSpPr txBox="1"/>
              <p:nvPr/>
            </p:nvSpPr>
            <p:spPr>
              <a:xfrm>
                <a:off x="8230995" y="5941758"/>
                <a:ext cx="1774845" cy="744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sz="1400" u="sng" dirty="0"/>
                  <a:t>Loss function where</a:t>
                </a:r>
              </a:p>
              <a:p>
                <a:r>
                  <a:rPr lang="en-ZA" sz="1400" u="sng" dirty="0"/>
                  <a:t>Y = predicted label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ZA" sz="1400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ZA" sz="1400" b="0" i="0" u="sng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ZA" sz="1400" u="sng" dirty="0"/>
                  <a:t> = true label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DB0EB9-4E7D-1443-2216-5991560CF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95" y="5941758"/>
                <a:ext cx="1774845" cy="744499"/>
              </a:xfrm>
              <a:prstGeom prst="rect">
                <a:avLst/>
              </a:prstGeom>
              <a:blipFill>
                <a:blip r:embed="rId3"/>
                <a:stretch>
                  <a:fillRect l="-1031" t="-1639" r="-344" b="-655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C562EAB-3CAB-017F-0BC0-A4FBBBB85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559" y="418582"/>
            <a:ext cx="6231971" cy="32685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ECB95A-4E2D-0F4D-B345-CC6F93C75C16}"/>
              </a:ext>
            </a:extLst>
          </p:cNvPr>
          <p:cNvSpPr txBox="1"/>
          <p:nvPr/>
        </p:nvSpPr>
        <p:spPr>
          <a:xfrm>
            <a:off x="6795391" y="3628151"/>
            <a:ext cx="4137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u="sng" dirty="0"/>
              <a:t>Loss over iterations of amplitude encoding method</a:t>
            </a:r>
          </a:p>
        </p:txBody>
      </p:sp>
    </p:spTree>
    <p:extLst>
      <p:ext uri="{BB962C8B-B14F-4D97-AF65-F5344CB8AC3E}">
        <p14:creationId xmlns:p14="http://schemas.microsoft.com/office/powerpoint/2010/main" val="38937122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763F97E-A7DD-432E-BDC7-5788C8A7A5A6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2002</TotalTime>
  <Words>904</Words>
  <Application>Microsoft Office PowerPoint</Application>
  <PresentationFormat>Widescreen</PresentationFormat>
  <Paragraphs>129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Arial</vt:lpstr>
      <vt:lpstr>Cambria Math</vt:lpstr>
      <vt:lpstr>Grandview Display</vt:lpstr>
      <vt:lpstr>Trebuchet MS</vt:lpstr>
      <vt:lpstr>Wingdings</vt:lpstr>
      <vt:lpstr>DashVTI</vt:lpstr>
      <vt:lpstr>Classifying stars and galaxies using a Classical-Quantum neural network workflow</vt:lpstr>
      <vt:lpstr>Can you spot the 2 galaxies?</vt:lpstr>
      <vt:lpstr>Classifying is difficult. This is why ML is useful</vt:lpstr>
      <vt:lpstr>Objectives and hypothesis</vt:lpstr>
      <vt:lpstr>Materials</vt:lpstr>
      <vt:lpstr>Methods: Classical component</vt:lpstr>
      <vt:lpstr>Methods: Quantum component </vt:lpstr>
      <vt:lpstr>Methods: Quantum component (2) </vt:lpstr>
      <vt:lpstr>Results</vt:lpstr>
      <vt:lpstr>Discussion  </vt:lpstr>
      <vt:lpstr>Discussion Future work </vt:lpstr>
      <vt:lpstr>Conclusion and 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 Snyman</dc:creator>
  <cp:lastModifiedBy>Samuel Snyman</cp:lastModifiedBy>
  <cp:revision>350</cp:revision>
  <dcterms:created xsi:type="dcterms:W3CDTF">2026-01-21T09:46:40Z</dcterms:created>
  <dcterms:modified xsi:type="dcterms:W3CDTF">2026-01-30T21:26:32Z</dcterms:modified>
</cp:coreProperties>
</file>